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932" r:id="rId2"/>
  </p:sldMasterIdLst>
  <p:notesMasterIdLst>
    <p:notesMasterId r:id="rId15"/>
  </p:notesMasterIdLst>
  <p:sldIdLst>
    <p:sldId id="1233" r:id="rId3"/>
    <p:sldId id="1231" r:id="rId4"/>
    <p:sldId id="1232" r:id="rId5"/>
    <p:sldId id="1153" r:id="rId6"/>
    <p:sldId id="1154" r:id="rId7"/>
    <p:sldId id="1155" r:id="rId8"/>
    <p:sldId id="1156" r:id="rId9"/>
    <p:sldId id="1157" r:id="rId10"/>
    <p:sldId id="1158" r:id="rId11"/>
    <p:sldId id="1159" r:id="rId12"/>
    <p:sldId id="1160" r:id="rId13"/>
    <p:sldId id="1161" r:id="rId14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8237" autoAdjust="0"/>
  </p:normalViewPr>
  <p:slideViewPr>
    <p:cSldViewPr>
      <p:cViewPr varScale="1">
        <p:scale>
          <a:sx n="86" d="100"/>
          <a:sy n="86" d="100"/>
        </p:scale>
        <p:origin x="150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1" tIns="46406" rIns="92811" bIns="464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5" y="0"/>
            <a:ext cx="2945712" cy="4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1" tIns="46406" rIns="92811" bIns="464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41363"/>
            <a:ext cx="4937125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879" y="4690308"/>
            <a:ext cx="5435917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1" tIns="46406" rIns="92811" bIns="464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029"/>
            <a:ext cx="294571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1" tIns="46406" rIns="92811" bIns="464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5" y="9379029"/>
            <a:ext cx="294571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11" tIns="46406" rIns="92811" bIns="464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32A59F5-7DED-4D37-B8F8-076C21D95B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40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08344-1F48-4F24-A2D5-8DDAB1E8E3A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2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78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hyperlink" Target="http://super.cs.nthu.edu.tw/jerry/" TargetMode="External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gi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png"/><Relationship Id="rId9" Type="http://schemas.openxmlformats.org/officeDocument/2006/relationships/hyperlink" Target="http://super.cs.nthu.edu.tw/jerry/" TargetMode="External"/><Relationship Id="rId14" Type="http://schemas.openxmlformats.org/officeDocument/2006/relationships/image" Target="../media/image7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.png"/><Relationship Id="rId9" Type="http://schemas.openxmlformats.org/officeDocument/2006/relationships/hyperlink" Target="http://super.cs.nthu.edu.tw/jerry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827088" y="2840038"/>
          <a:ext cx="7542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8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40038"/>
                        <a:ext cx="7542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79388" y="2205038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9" name="PhotoImpact" r:id="rId5" imgW="723554" imgH="888889" progId="">
                  <p:embed/>
                </p:oleObj>
              </mc:Choice>
              <mc:Fallback>
                <p:oleObj name="PhotoImpact" r:id="rId5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205038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hlinkClick r:id="rId7"/>
          </p:cNvPr>
          <p:cNvGraphicFramePr>
            <a:graphicFrameLocks noChangeAspect="1"/>
          </p:cNvGraphicFramePr>
          <p:nvPr/>
        </p:nvGraphicFramePr>
        <p:xfrm>
          <a:off x="8604250" y="2708275"/>
          <a:ext cx="330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0" name="PhotoImpact" r:id="rId8" imgW="355305" imgH="507937" progId="">
                  <p:embed/>
                </p:oleObj>
              </mc:Choice>
              <mc:Fallback>
                <p:oleObj name="PhotoImpact" r:id="rId8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2708275"/>
                        <a:ext cx="330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1196975"/>
            <a:ext cx="7772400" cy="1462088"/>
          </a:xfrm>
          <a:ln algn="ctr"/>
        </p:spPr>
        <p:txBody>
          <a:bodyPr anchor="ctr"/>
          <a:lstStyle>
            <a:lvl1pPr algn="ctr">
              <a:defRPr sz="480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00438"/>
            <a:ext cx="6400800" cy="213836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+mn-lt"/>
                <a:ea typeface="+mn-ea"/>
              </a:defRPr>
            </a:lvl1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F06A1-0812-4F71-A67D-7C374D771B8D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3EDCB-ED33-487F-B7C1-9AF5CC5615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330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FC419-ECD6-41EE-918E-CE193E1F061A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084E7-749E-4C77-A8F3-309818F36A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596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86D98-1100-444B-BD73-BAECA3701FCA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02645-73F1-4C1F-A95F-08B0BBCF29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57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FA601-A67A-45B2-945C-FB897792D09A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BC931-EC4A-4F8E-BB8C-1D737E50BC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8420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34188" y="188913"/>
            <a:ext cx="1978025" cy="61198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781675" cy="61198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4D954-BE3D-4991-A551-17EAA9A0D751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2AA9D-52A2-4045-A797-5360651E18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050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965DF-49EB-4644-8234-BC9B3A28C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90E627-2B64-4790-AA4B-E4A7275ED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6C0DAA-11DD-4E68-BF57-822ECAB1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0F06A1-0812-4F71-A67D-7C374D771B8D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B018EF-3110-41E7-9006-C141F322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F6B145-0887-4378-8780-A2D9C5D2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3EDCB-ED33-487F-B7C1-9AF5CC5615B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3796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A675B-2503-4A3F-8EF6-59F57CA7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F52CC0-B8D0-4F93-A39F-29DA28C3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1AD428-5909-4A17-A990-95091BD8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22659F-33DD-4A10-885C-6B03DF40E150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7AD41A-DAB0-4BA5-9C1B-F4BDC7D0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D5C62F-F8E2-4C76-AA54-290935DE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D97CB-BACF-4399-A618-539CC024A5F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77526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76269-8AE6-424F-B3D3-AE606190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BF12DE-E4C7-4055-84B2-864356C71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E05C3E-6FFC-4678-AE37-C5EA4EE9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22659F-33DD-4A10-885C-6B03DF40E150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4E54DE-50A9-4A65-952F-EEDBF863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DC64D5-4368-4B44-8041-851B21BE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D97CB-BACF-4399-A618-539CC024A5F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3394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9C2F9-FA52-4FDC-8EC4-E878C842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D92056-49DE-4CD8-AE4E-577A26FB4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BD9D44-F955-42CD-BAEF-1214BD6BB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DCB9B47-5820-43C0-A665-64ABC7D4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22659F-33DD-4A10-885C-6B03DF40E150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765620-6D62-488C-B2BD-8BB0B339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949945-20B1-40B9-BE57-499160D5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D97CB-BACF-4399-A618-539CC024A5F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806925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B2C1-0ACC-4A63-B255-92E4EEF9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830FEC-1573-4F87-BA00-C5B19E64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278B62-33DA-4573-A8F4-DFDD68964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DDBADC-99E2-4305-A673-2ECE4CB9F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4E85E5-4984-4053-9FD3-CD76E1733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09B2096-5D4E-4743-A847-EA0DC589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22659F-33DD-4A10-885C-6B03DF40E150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C35D28-DF59-48CC-8B91-198E72DE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463097-5713-4B1B-A805-7680C01F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D97CB-BACF-4399-A618-539CC024A5F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7005268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EE137-F00A-464F-B93E-BE0AED7C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3BC29EA-A5F9-47A1-84A8-C09D522F0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83A7FD-D22B-42C2-B7A3-37010188A6ED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87E53D-9EFE-4076-AEF1-C9B32BC3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AA10F0-631D-431D-9D28-2551AD9F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A4BDF1-1701-45D4-819A-61829C7F4E2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1290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98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99" name="PhotoImpact" r:id="rId5" imgW="7466667" imgH="380818" progId="">
                  <p:embed/>
                </p:oleObj>
              </mc:Choice>
              <mc:Fallback>
                <p:oleObj name="PhotoImpact" r:id="rId5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0" name="PhotoImpact" r:id="rId7" imgW="723554" imgH="888889" progId="">
                  <p:embed/>
                </p:oleObj>
              </mc:Choice>
              <mc:Fallback>
                <p:oleObj name="PhotoImpact" r:id="rId7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rId9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01" name="PhotoImpact" r:id="rId10" imgW="355305" imgH="507937" progId="">
                  <p:embed/>
                </p:oleObj>
              </mc:Choice>
              <mc:Fallback>
                <p:oleObj name="PhotoImpact" r:id="rId10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10"/>
          <p:cNvGrpSpPr>
            <a:grpSpLocks/>
          </p:cNvGrpSpPr>
          <p:nvPr/>
        </p:nvGrpSpPr>
        <p:grpSpPr bwMode="auto">
          <a:xfrm>
            <a:off x="6924675" y="127000"/>
            <a:ext cx="2147888" cy="1944688"/>
            <a:chOff x="4067175" y="1484313"/>
            <a:chExt cx="4588672" cy="3746777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75" y="1484313"/>
              <a:ext cx="113347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0" y="1484313"/>
              <a:ext cx="1624013" cy="162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149058" y="3068664"/>
              <a:ext cx="1943316" cy="1009336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7194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defRPr/>
              </a:pPr>
              <a:endParaRPr lang="zh-TW" altLang="en-US" sz="3200">
                <a:ea typeface="標楷體" pitchFamily="65" charset="-120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 rot="-8195824">
              <a:off x="4833649" y="2710810"/>
              <a:ext cx="773257" cy="287508"/>
            </a:xfrm>
            <a:prstGeom prst="rightArrow">
              <a:avLst>
                <a:gd name="adj1" fmla="val 50000"/>
                <a:gd name="adj2" fmla="val 672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-2930978">
              <a:off x="6837908" y="2960139"/>
              <a:ext cx="434320" cy="217055"/>
            </a:xfrm>
            <a:prstGeom prst="rightArrow">
              <a:avLst>
                <a:gd name="adj1" fmla="val 50000"/>
                <a:gd name="adj2" fmla="val 4963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 rot="2642362">
              <a:off x="6658265" y="4148348"/>
              <a:ext cx="773257" cy="287508"/>
            </a:xfrm>
            <a:prstGeom prst="rightArrow">
              <a:avLst>
                <a:gd name="adj1" fmla="val 50000"/>
                <a:gd name="adj2" fmla="val 672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pic>
          <p:nvPicPr>
            <p:cNvPr id="15" name="Picture 17" descr="C:\Users\yotrew\AppData\Local\Microsoft\Windows\Temporary Internet Files\Content.IE5\1OL7UAXU\MCj04463120000[1].wm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34" y="4214818"/>
              <a:ext cx="1012013" cy="101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1790D-2609-4B74-95AC-EA252F165DE7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6F39DE7-EAB0-4EB7-93B3-495B24BC6B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51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66F4E1A-A0ED-4E93-8B14-07F36F01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723257-23E0-416D-BC19-186125DDBBAD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B4B4-42A9-478F-A636-6E5CF2B6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72DCD-8FEB-4C36-8179-FCDCF595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BE1E8E-5F9D-4266-9629-0D4626B75F01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1058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9BB964-0AF6-4E04-9C74-756A2A36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FBC42-4315-4B2A-885A-74D24024C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F7E3F2C-A2CB-4C8B-ABC6-01D469B8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A26207-ABAF-4621-838C-FD84FB7B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7FC419-ECD6-41EE-918E-CE193E1F061A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77A295-3F07-415E-B324-F6EF3C835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367947-8F95-4AD7-B6F7-B36ABF20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E084E7-749E-4C77-A8F3-309818F36A56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849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AE296-4BC0-4C5C-B3FD-3190C783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C2F33A3-93EF-4913-ADF2-02E44A21D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425138-6A50-4107-AB49-F7F475100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C9A14B-043C-4917-A8A6-10A7EC34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386D98-1100-444B-BD73-BAECA3701FCA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00A33E-21C7-415B-B815-0F18A2A0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9A326-DEF6-4192-B28F-2614A6E4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202645-73F1-4C1F-A95F-08B0BBCF292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8798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F54BD-85B5-4E4C-B750-6F706877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06EE7D-F2AF-46A6-AFAD-43740A7B2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7EB431-7222-4214-9033-48A70550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FA601-A67A-45B2-945C-FB897792D09A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CF0D6B-38C2-4033-AFCA-C5CBBBF8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05FAB-E986-4F09-964F-EC8142C5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7BC931-EC4A-4F8E-BB8C-1D737E50BC3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075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8B4577D-458D-4986-B43B-D584770CA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1219C4-9E56-46EF-A961-659C32461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2C5BF3-482F-4560-84E0-CF76AE55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C4D954-BE3D-4991-A551-17EAA9A0D751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3FEE46-210F-4920-9F4E-83E7AF33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2E237F-5552-4476-9A62-D3C00946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52AA9D-52A2-4045-A797-5360651E189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313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2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3" name="PhotoImpact" r:id="rId5" imgW="7466667" imgH="380818" progId="">
                  <p:embed/>
                </p:oleObj>
              </mc:Choice>
              <mc:Fallback>
                <p:oleObj name="PhotoImpact" r:id="rId5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4" name="PhotoImpact" r:id="rId7" imgW="723554" imgH="888889" progId="">
                  <p:embed/>
                </p:oleObj>
              </mc:Choice>
              <mc:Fallback>
                <p:oleObj name="PhotoImpact" r:id="rId7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rId9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5" name="PhotoImpact" r:id="rId10" imgW="355305" imgH="507937" progId="">
                  <p:embed/>
                </p:oleObj>
              </mc:Choice>
              <mc:Fallback>
                <p:oleObj name="PhotoImpact" r:id="rId10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0"/>
            <a:ext cx="151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1337-AC7D-4D48-93B8-96DCDE421565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6A97658-8F4D-4E7F-85A9-7034F913011B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50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5888"/>
            <a:ext cx="1296987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755650" y="1184275"/>
          <a:ext cx="68405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0" name="PhotoImpact" r:id="rId4" imgW="7542857" imgH="444288" progId="">
                  <p:embed/>
                </p:oleObj>
              </mc:Choice>
              <mc:Fallback>
                <p:oleObj name="PhotoImpact" r:id="rId4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68405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1" name="PhotoImpact" r:id="rId6" imgW="7466667" imgH="380818" progId="">
                  <p:embed/>
                </p:oleObj>
              </mc:Choice>
              <mc:Fallback>
                <p:oleObj name="PhotoImpact" r:id="rId6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2" name="PhotoImpact" r:id="rId8" imgW="723554" imgH="888889" progId="">
                  <p:embed/>
                </p:oleObj>
              </mc:Choice>
              <mc:Fallback>
                <p:oleObj name="PhotoImpact" r:id="rId8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D10B-F305-468A-9AC0-CE48428E63B0}" type="datetime1">
              <a:rPr lang="zh-TW" altLang="en-US"/>
              <a:pPr>
                <a:defRPr/>
              </a:pPr>
              <a:t>2019/3/12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90360F-67AC-49C4-83EF-6EF4F8B4F3C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C0CA5-71CA-489C-BC03-3B79DE3466FD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40557-8D3A-46A6-A10C-3B4908A253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384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00113" y="1557338"/>
            <a:ext cx="387985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32363" y="1557338"/>
            <a:ext cx="387985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CD634-F3D8-451C-94FF-9AD36D8D29C8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031F1-B04E-499A-8188-BC436F7327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439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2DF6E-0B5D-4ACE-8E9B-EE87735F5F8E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92E8F-6B8D-4EF7-A2DE-B75530935A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05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3A7FD-D22B-42C2-B7A3-37010188A6ED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BDF1-1701-45D4-819A-61829C7F4E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375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23257-23E0-416D-BC19-186125DDBBAD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E1E8E-5F9D-4266-9629-0D4626B75F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48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23" Type="http://schemas.openxmlformats.org/officeDocument/2006/relationships/oleObject" Target="../embeddings/oleObject4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hyperlink" Target="http://super.cs.nthu.edu.tw/jerry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9" name="PhotoImpact" r:id="rId16" imgW="7542857" imgH="444288" progId="">
                  <p:embed/>
                </p:oleObj>
              </mc:Choice>
              <mc:Fallback>
                <p:oleObj name="PhotoImpact" r:id="rId16" imgW="7542857" imgH="44428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00987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557338"/>
            <a:ext cx="79121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0" name="PhotoImpact" r:id="rId18" imgW="7466667" imgH="380818" progId="">
                  <p:embed/>
                </p:oleObj>
              </mc:Choice>
              <mc:Fallback>
                <p:oleObj name="PhotoImpact" r:id="rId18" imgW="7466667" imgH="38081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075" y="6381750"/>
            <a:ext cx="1905000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722659F-33DD-4A10-885C-6B03DF40E150}" type="datetime1">
              <a:rPr lang="zh-TW" altLang="en-US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4438" y="6381750"/>
            <a:ext cx="4967287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81750"/>
            <a:ext cx="1135062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58D97CB-BACF-4399-A618-539CC024A5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1" name="PhotoImpact" r:id="rId20" imgW="723554" imgH="888889" progId="">
                  <p:embed/>
                </p:oleObj>
              </mc:Choice>
              <mc:Fallback>
                <p:oleObj name="PhotoImpact" r:id="rId20" imgW="723554" imgH="888889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" name="Object 10">
            <a:hlinkClick r:id="rId22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" name="PhotoImpact" r:id="rId23" imgW="355305" imgH="507937" progId="">
                  <p:embed/>
                </p:oleObj>
              </mc:Choice>
              <mc:Fallback>
                <p:oleObj name="PhotoImpact" r:id="rId23" imgW="355305" imgH="507937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n-lt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Ø"/>
        <a:defRPr kumimoji="1" sz="2800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SzPct val="50000"/>
        <a:buFont typeface="Wingdings" panose="05000000000000000000" pitchFamily="2" charset="2"/>
        <a:buChar char="p"/>
        <a:defRPr kumimoji="1" sz="2400">
          <a:solidFill>
            <a:srgbClr val="0066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SzPct val="55000"/>
        <a:buFont typeface="Wingdings" panose="05000000000000000000" pitchFamily="2" charset="2"/>
        <a:buChar char="u"/>
        <a:defRPr kumimoji="1"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D38A5C-CCCB-4F02-8F71-32026B68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3ADB83-4422-4AAE-AB31-C4257818B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76DA6E-3D4D-4907-8A8A-38AABC696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722659F-33DD-4A10-885C-6B03DF40E150}" type="datetime1">
              <a:rPr lang="zh-TW" altLang="en-US" smtClean="0"/>
              <a:pPr>
                <a:defRPr/>
              </a:pPr>
              <a:t>2019/3/12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218FE-A661-457A-BE07-66E9BB5DE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2655E-06F0-4332-A685-DB5AB4239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58D97CB-BACF-4399-A618-539CC024A5F2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65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" y="857250"/>
            <a:ext cx="4763818" cy="421655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400"/>
              <a:pPr/>
              <a:t>1</a:t>
            </a:fld>
            <a:endParaRPr lang="zh-TW" alt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0" y="3008313"/>
            <a:ext cx="8521700" cy="84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altLang="zh-TW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 DEH Make II</a:t>
            </a:r>
            <a:endParaRPr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70800" y="373237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3297941" y="384990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4014396" y="396766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292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02630"/>
            <a:ext cx="7498080" cy="778098"/>
          </a:xfrm>
        </p:spPr>
        <p:txBody>
          <a:bodyPr>
            <a:normAutofit/>
          </a:bodyPr>
          <a:lstStyle/>
          <a:p>
            <a:r>
              <a:rPr lang="zh-TW" altLang="en-US" dirty="0"/>
              <a:t>上傳景點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製作完景點後，在景點列表的地方可以查看製作完成的景點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595959"/>
                </a:solidFill>
              </a:rPr>
              <a:t>如若是想要對景點修改也可直接點及該景點欄位進行修改</a:t>
            </a:r>
            <a:endParaRPr lang="en-US" altLang="zh-TW" sz="2400" dirty="0"/>
          </a:p>
          <a:p>
            <a:r>
              <a:rPr lang="zh-TW" altLang="en-US" sz="2400" dirty="0"/>
              <a:t>再來針對已經完成想要上傳的景點欄位 </a:t>
            </a:r>
            <a:r>
              <a:rPr lang="zh-TW" altLang="en-US" sz="2400" b="1" dirty="0">
                <a:solidFill>
                  <a:srgbClr val="C00000"/>
                </a:solidFill>
              </a:rPr>
              <a:t>向左滑動</a:t>
            </a:r>
            <a:endParaRPr lang="en-US" altLang="zh-TW" sz="2400" b="1" dirty="0">
              <a:solidFill>
                <a:srgbClr val="C00000"/>
              </a:solidFill>
            </a:endParaRPr>
          </a:p>
          <a:p>
            <a:r>
              <a:rPr lang="zh-TW" altLang="en-US" sz="2400" dirty="0"/>
              <a:t>就能夠看見 </a:t>
            </a:r>
            <a:r>
              <a:rPr lang="zh-TW" altLang="en-US" sz="2400" b="1" dirty="0">
                <a:solidFill>
                  <a:srgbClr val="C00000"/>
                </a:solidFill>
              </a:rPr>
              <a:t>上傳以及刪除 </a:t>
            </a:r>
            <a:r>
              <a:rPr lang="zh-TW" altLang="en-US" sz="2400" dirty="0"/>
              <a:t>，點擊即可執行動作</a:t>
            </a:r>
            <a:endParaRPr lang="en-US" altLang="zh-TW" sz="2400" dirty="0"/>
          </a:p>
          <a:p>
            <a:r>
              <a:rPr lang="zh-TW" altLang="en-US" sz="2400" dirty="0"/>
              <a:t>上傳成功後也能分享到其他社群平台，向好友分享該景點的內容資訊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80800" y="1627650"/>
            <a:ext cx="1995652" cy="3549600"/>
            <a:chOff x="1180800" y="770400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10800000">
              <a:off x="1885769" y="1211943"/>
              <a:ext cx="585714" cy="1378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1627650"/>
            <a:ext cx="1995652" cy="354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1627650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3769" y="56042"/>
            <a:ext cx="749808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建立</a:t>
            </a:r>
            <a:r>
              <a:rPr lang="en-US" altLang="zh-TW" dirty="0"/>
              <a:t>/</a:t>
            </a:r>
            <a:r>
              <a:rPr lang="zh-TW" altLang="en-US" dirty="0"/>
              <a:t>編輯群組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從主畫面左上方點擊 </a:t>
            </a:r>
            <a:r>
              <a:rPr lang="zh-TW" altLang="en-US" sz="2400" b="1" dirty="0">
                <a:solidFill>
                  <a:srgbClr val="C00000"/>
                </a:solidFill>
              </a:rPr>
              <a:t>群組管理</a:t>
            </a:r>
            <a:r>
              <a:rPr lang="zh-TW" altLang="en-US" sz="2400" dirty="0"/>
              <a:t> 可以進入管理群組的頁面</a:t>
            </a:r>
            <a:endParaRPr lang="en-US" altLang="zh-TW" sz="2400" dirty="0"/>
          </a:p>
          <a:p>
            <a:r>
              <a:rPr lang="zh-TW" altLang="en-US" sz="2400" dirty="0"/>
              <a:t>在群組頁面中，可以由最下方的 </a:t>
            </a:r>
            <a:r>
              <a:rPr lang="zh-TW" altLang="en-US" sz="2400" b="1" dirty="0">
                <a:solidFill>
                  <a:srgbClr val="C00000"/>
                </a:solidFill>
              </a:rPr>
              <a:t>建立群組</a:t>
            </a:r>
            <a:r>
              <a:rPr lang="zh-TW" altLang="en-US" sz="2400" dirty="0"/>
              <a:t>，或是由 </a:t>
            </a:r>
            <a:r>
              <a:rPr lang="zh-TW" altLang="en-US" sz="2400" b="1" dirty="0">
                <a:solidFill>
                  <a:srgbClr val="C00000"/>
                </a:solidFill>
              </a:rPr>
              <a:t>中央列表</a:t>
            </a:r>
            <a:r>
              <a:rPr lang="zh-TW" altLang="en-US" sz="2400" dirty="0"/>
              <a:t>，盡情群組的建立以及編輯</a:t>
            </a:r>
            <a:endParaRPr lang="en-US" altLang="zh-TW" sz="2400" dirty="0"/>
          </a:p>
          <a:p>
            <a:r>
              <a:rPr lang="zh-TW" altLang="en-US" sz="2400" dirty="0"/>
              <a:t>在群組管理頁面，可以編輯 </a:t>
            </a:r>
            <a:r>
              <a:rPr lang="zh-TW" altLang="en-US" sz="2400" b="1" dirty="0">
                <a:solidFill>
                  <a:srgbClr val="C00000"/>
                </a:solidFill>
              </a:rPr>
              <a:t>群組名稱、群組資訊</a:t>
            </a:r>
            <a:endParaRPr lang="en-US" altLang="zh-TW" sz="2400" b="1" dirty="0">
              <a:solidFill>
                <a:srgbClr val="C00000"/>
              </a:solidFill>
            </a:endParaRPr>
          </a:p>
          <a:p>
            <a:r>
              <a:rPr lang="zh-TW" altLang="en-US" sz="2400" dirty="0"/>
              <a:t>從下方的分頁欄也可以切換至 </a:t>
            </a:r>
            <a:r>
              <a:rPr lang="zh-TW" altLang="en-US" sz="2400" b="1" dirty="0">
                <a:solidFill>
                  <a:srgbClr val="C00000"/>
                </a:solidFill>
              </a:rPr>
              <a:t>成員列表</a:t>
            </a:r>
            <a:r>
              <a:rPr lang="zh-TW" altLang="en-US" sz="2400" dirty="0"/>
              <a:t>，在成員列表中也能對想邀成的對象發送群組邀請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3" y="1626575"/>
            <a:ext cx="1995652" cy="35496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222043" y="1736209"/>
            <a:ext cx="252340" cy="2522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179083" y="1626575"/>
            <a:ext cx="1995652" cy="35496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  <a:r>
                <a:rPr lang="en-US" altLang="zh-TW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-2</a:t>
              </a:r>
              <a:endPara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229131" y="2855327"/>
            <a:ext cx="1889753" cy="2299585"/>
            <a:chOff x="1229130" y="2012252"/>
            <a:chExt cx="1889753" cy="2299585"/>
          </a:xfrm>
        </p:grpSpPr>
        <p:sp>
          <p:nvSpPr>
            <p:cNvPr id="11" name="向下箭號 10"/>
            <p:cNvSpPr/>
            <p:nvPr/>
          </p:nvSpPr>
          <p:spPr>
            <a:xfrm rot="7196095">
              <a:off x="2565042" y="1870485"/>
              <a:ext cx="389861" cy="6733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229130" y="4040372"/>
              <a:ext cx="1889753" cy="27146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81" y="1626575"/>
            <a:ext cx="1995652" cy="3549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79" y="162657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383" y="69926"/>
            <a:ext cx="749808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申請</a:t>
            </a:r>
            <a:r>
              <a:rPr lang="en-US" altLang="zh-TW" dirty="0"/>
              <a:t>/</a:t>
            </a:r>
            <a:r>
              <a:rPr lang="zh-TW" altLang="en-US" dirty="0"/>
              <a:t>訊息管理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在群組頁面中，標題列由左至右分別為</a:t>
            </a:r>
            <a:br>
              <a:rPr lang="zh-TW" altLang="en-US" sz="2400" dirty="0"/>
            </a:br>
            <a:r>
              <a:rPr lang="zh-TW" altLang="en-US" sz="2400" b="1" dirty="0">
                <a:solidFill>
                  <a:srgbClr val="CC0000"/>
                </a:solidFill>
              </a:rPr>
              <a:t>返回景點列表 群組通知 申請群組</a:t>
            </a:r>
            <a:endParaRPr lang="en-US" altLang="zh-TW" sz="2400" b="1" dirty="0">
              <a:solidFill>
                <a:srgbClr val="CC0000"/>
              </a:solidFill>
            </a:endParaRPr>
          </a:p>
          <a:p>
            <a:r>
              <a:rPr lang="zh-TW" altLang="en-US" sz="2400" dirty="0"/>
              <a:t>點擊</a:t>
            </a:r>
            <a:r>
              <a:rPr lang="zh-TW" altLang="en-US" sz="2400" dirty="0">
                <a:solidFill>
                  <a:srgbClr val="595959"/>
                </a:solidFill>
              </a:rPr>
              <a:t> </a:t>
            </a:r>
            <a:r>
              <a:rPr lang="zh-TW" altLang="en-US" sz="2400" b="1" dirty="0">
                <a:solidFill>
                  <a:srgbClr val="CC0000"/>
                </a:solidFill>
              </a:rPr>
              <a:t>群組通知</a:t>
            </a:r>
            <a:r>
              <a:rPr lang="zh-TW" altLang="en-US" sz="2400" dirty="0"/>
              <a:t>，可以查看他人的申請或是邀請，並予以回復</a:t>
            </a:r>
            <a:endParaRPr lang="en-US" altLang="zh-TW" sz="2400" dirty="0"/>
          </a:p>
          <a:p>
            <a:r>
              <a:rPr lang="zh-TW" altLang="en-US" sz="2400" dirty="0"/>
              <a:t>點擊 申請群組，可以向他人的群組發出</a:t>
            </a:r>
            <a:r>
              <a:rPr lang="zh-TW" altLang="en-US" sz="2400" dirty="0">
                <a:solidFill>
                  <a:srgbClr val="595959"/>
                </a:solidFill>
              </a:rPr>
              <a:t> </a:t>
            </a:r>
            <a:r>
              <a:rPr lang="zh-TW" altLang="en-US" sz="2400" b="1" dirty="0">
                <a:solidFill>
                  <a:srgbClr val="CC0000"/>
                </a:solidFill>
              </a:rPr>
              <a:t>申請加入的請求</a:t>
            </a:r>
            <a:endParaRPr lang="en-US" altLang="zh-TW" sz="2400" b="1" dirty="0">
              <a:solidFill>
                <a:srgbClr val="CC0000"/>
              </a:solidFill>
            </a:endParaRP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179083" y="1626575"/>
            <a:ext cx="1995652" cy="35496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/>
                <a:t>踏溯台南</a:t>
              </a:r>
              <a:r>
                <a:rPr lang="en-US" altLang="zh-TW" sz="900" dirty="0"/>
                <a:t>-</a:t>
              </a:r>
              <a:r>
                <a:rPr lang="zh-TW" altLang="en-US" sz="900" dirty="0"/>
                <a:t>群組</a:t>
              </a:r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525022" y="870881"/>
              <a:ext cx="615125" cy="25324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1626575"/>
            <a:ext cx="1995652" cy="3549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162657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785700"/>
          </a:xfrm>
        </p:spPr>
        <p:txBody>
          <a:bodyPr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DEH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 II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快速上手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58504" y="1504968"/>
            <a:ext cx="2073461" cy="4356486"/>
            <a:chOff x="173254" y="863624"/>
            <a:chExt cx="2764615" cy="5808648"/>
          </a:xfrm>
        </p:grpSpPr>
        <p:sp>
          <p:nvSpPr>
            <p:cNvPr id="14" name="圓角矩形 13"/>
            <p:cNvSpPr/>
            <p:nvPr/>
          </p:nvSpPr>
          <p:spPr>
            <a:xfrm>
              <a:off x="173254" y="863624"/>
              <a:ext cx="2764615" cy="5808648"/>
            </a:xfrm>
            <a:prstGeom prst="roundRect">
              <a:avLst>
                <a:gd name="adj" fmla="val 3197"/>
              </a:avLst>
            </a:prstGeom>
            <a:solidFill>
              <a:srgbClr val="E7E6E6">
                <a:alpha val="50196"/>
              </a:srgbClr>
            </a:solidFill>
            <a:ln w="38100">
              <a:solidFill>
                <a:srgbClr val="FFAE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54521" y="5404763"/>
              <a:ext cx="244559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5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上方三個按鈕分別為 </a:t>
              </a:r>
              <a:r>
                <a:rPr lang="zh-TW" altLang="en-US" sz="15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景點製作、群組功能、設定</a:t>
              </a:r>
              <a:endParaRPr lang="en-US" altLang="zh-TW" sz="1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185768" y="1504968"/>
            <a:ext cx="3907851" cy="4356486"/>
            <a:chOff x="2799231" y="835049"/>
            <a:chExt cx="5210468" cy="5808648"/>
          </a:xfrm>
        </p:grpSpPr>
        <p:sp>
          <p:nvSpPr>
            <p:cNvPr id="11" name="圓角矩形 10"/>
            <p:cNvSpPr/>
            <p:nvPr/>
          </p:nvSpPr>
          <p:spPr>
            <a:xfrm>
              <a:off x="2799231" y="835049"/>
              <a:ext cx="5210468" cy="5808648"/>
            </a:xfrm>
            <a:prstGeom prst="roundRect">
              <a:avLst>
                <a:gd name="adj" fmla="val 3197"/>
              </a:avLst>
            </a:prstGeom>
            <a:solidFill>
              <a:srgbClr val="E7E6E6">
                <a:alpha val="50196"/>
              </a:srgbClr>
            </a:solidFill>
            <a:ln w="38100">
              <a:solidFill>
                <a:srgbClr val="FFAE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906495" y="5352374"/>
              <a:ext cx="244558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登入前，會先要求選取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景點歸屬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443326" y="5347612"/>
              <a:ext cx="2445589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選完後，即可登入，登入後可享用內部所有功能</a:t>
              </a:r>
              <a:endPara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159600" y="1504968"/>
            <a:ext cx="2884388" cy="4386199"/>
            <a:chOff x="8308049" y="863624"/>
            <a:chExt cx="3845851" cy="5848265"/>
          </a:xfrm>
        </p:grpSpPr>
        <p:sp>
          <p:nvSpPr>
            <p:cNvPr id="19" name="圓角矩形 18"/>
            <p:cNvSpPr/>
            <p:nvPr/>
          </p:nvSpPr>
          <p:spPr>
            <a:xfrm>
              <a:off x="8308049" y="863624"/>
              <a:ext cx="3845851" cy="5808648"/>
            </a:xfrm>
            <a:prstGeom prst="roundRect">
              <a:avLst>
                <a:gd name="adj" fmla="val 3197"/>
              </a:avLst>
            </a:prstGeom>
            <a:solidFill>
              <a:srgbClr val="E7E6E6">
                <a:alpha val="50196"/>
              </a:srgbClr>
            </a:solidFill>
            <a:ln w="38100">
              <a:solidFill>
                <a:srgbClr val="FFAE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371506" y="5665449"/>
              <a:ext cx="371616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5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在群組頁面中，可以 </a:t>
              </a:r>
              <a:r>
                <a:rPr lang="zh-TW" altLang="en-US" sz="15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管理自己參與的群組</a:t>
              </a:r>
              <a:r>
                <a:rPr lang="zh-TW" altLang="en-US" sz="15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，也能 </a:t>
              </a:r>
              <a:r>
                <a:rPr lang="zh-TW" altLang="en-US" sz="15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創建新的群組</a:t>
              </a:r>
              <a:endParaRPr lang="zh-TW" altLang="en-US" sz="15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2" y="1636023"/>
            <a:ext cx="1836000" cy="32643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34" y="1574705"/>
            <a:ext cx="1836000" cy="32643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51" y="1574705"/>
            <a:ext cx="1836000" cy="32643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20" y="1574705"/>
            <a:ext cx="1836169" cy="32643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16" y="1878953"/>
            <a:ext cx="1836169" cy="3264300"/>
          </a:xfrm>
          <a:prstGeom prst="rect">
            <a:avLst/>
          </a:prstGeom>
        </p:spPr>
      </p:pic>
      <p:sp>
        <p:nvSpPr>
          <p:cNvPr id="23" name="圓角矩形 22"/>
          <p:cNvSpPr/>
          <p:nvPr/>
        </p:nvSpPr>
        <p:spPr>
          <a:xfrm>
            <a:off x="1120484" y="1728908"/>
            <a:ext cx="902138" cy="2535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410203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857250"/>
            <a:ext cx="9144000" cy="785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DEH</a:t>
            </a:r>
            <a:r>
              <a:rPr lang="zh-TW" altLang="en-US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 II </a:t>
            </a:r>
            <a:r>
              <a:rPr lang="zh-TW" altLang="en-US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快速上手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163147" y="1434888"/>
            <a:ext cx="8817706" cy="4472993"/>
            <a:chOff x="311234" y="751133"/>
            <a:chExt cx="11756941" cy="5963991"/>
          </a:xfrm>
        </p:grpSpPr>
        <p:sp>
          <p:nvSpPr>
            <p:cNvPr id="3" name="圓角矩形 2"/>
            <p:cNvSpPr/>
            <p:nvPr/>
          </p:nvSpPr>
          <p:spPr>
            <a:xfrm>
              <a:off x="311234" y="751133"/>
              <a:ext cx="11756941" cy="5963991"/>
            </a:xfrm>
            <a:prstGeom prst="roundRect">
              <a:avLst>
                <a:gd name="adj" fmla="val 3197"/>
              </a:avLst>
            </a:prstGeom>
            <a:solidFill>
              <a:srgbClr val="E7E6E6">
                <a:alpha val="50196"/>
              </a:srgbClr>
            </a:solidFill>
            <a:ln w="38100">
              <a:solidFill>
                <a:srgbClr val="FFAE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44142" y="5479591"/>
              <a:ext cx="2445589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點擊上方 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圖示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可選擇欲創建的類型</a:t>
              </a: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9074078" y="5479592"/>
              <a:ext cx="2799031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按主畫面下方的 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上傳景點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，即可將景點上傳</a:t>
              </a:r>
              <a:endPara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9" y="1733553"/>
            <a:ext cx="1836169" cy="3264300"/>
          </a:xfrm>
          <a:prstGeom prst="rect">
            <a:avLst/>
          </a:prstGeom>
        </p:spPr>
      </p:pic>
      <p:sp>
        <p:nvSpPr>
          <p:cNvPr id="19" name="圓角矩形 18"/>
          <p:cNvSpPr/>
          <p:nvPr/>
        </p:nvSpPr>
        <p:spPr>
          <a:xfrm>
            <a:off x="1250992" y="1844374"/>
            <a:ext cx="335354" cy="2535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圓角矩形 19"/>
          <p:cNvSpPr/>
          <p:nvPr/>
        </p:nvSpPr>
        <p:spPr>
          <a:xfrm>
            <a:off x="1101301" y="2097964"/>
            <a:ext cx="893753" cy="2535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2" name="圓角矩形 21"/>
          <p:cNvSpPr/>
          <p:nvPr/>
        </p:nvSpPr>
        <p:spPr>
          <a:xfrm>
            <a:off x="1101301" y="2351554"/>
            <a:ext cx="893753" cy="2535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3" name="圓角矩形 22"/>
          <p:cNvSpPr/>
          <p:nvPr/>
        </p:nvSpPr>
        <p:spPr>
          <a:xfrm>
            <a:off x="1119287" y="2605144"/>
            <a:ext cx="893753" cy="2535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62" y="1752159"/>
            <a:ext cx="1836169" cy="32643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55" y="1636213"/>
            <a:ext cx="1836169" cy="32643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76" y="1548038"/>
            <a:ext cx="1836169" cy="32643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32" y="1636213"/>
            <a:ext cx="1836169" cy="326430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1482437" y="103523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1350" dirty="0"/>
          </a:p>
        </p:txBody>
      </p:sp>
      <p:sp>
        <p:nvSpPr>
          <p:cNvPr id="29" name="矩形 28"/>
          <p:cNvSpPr/>
          <p:nvPr/>
        </p:nvSpPr>
        <p:spPr>
          <a:xfrm>
            <a:off x="2692904" y="5030659"/>
            <a:ext cx="38375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建立所選類型景點內容，亦可加入語音景點介紹 ，完成後下方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暫存按鈕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完成暫存</a:t>
            </a:r>
          </a:p>
          <a:p>
            <a:pPr algn="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895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" y="857250"/>
            <a:ext cx="4763818" cy="421655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400"/>
              <a:pPr/>
              <a:t>4</a:t>
            </a:fld>
            <a:endParaRPr lang="zh-TW" alt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0" y="3008313"/>
            <a:ext cx="8521700" cy="84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altLang="zh-TW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Make II</a:t>
            </a:r>
            <a:endParaRPr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70800" y="373237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3297941" y="384990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4014396" y="396766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980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176168"/>
            <a:ext cx="7498080" cy="799748"/>
          </a:xfrm>
        </p:spPr>
        <p:txBody>
          <a:bodyPr>
            <a:normAutofit/>
          </a:bodyPr>
          <a:lstStyle/>
          <a:p>
            <a:r>
              <a:rPr lang="zh-TW" altLang="en-US" dirty="0"/>
              <a:t>主畫面配置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380945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標題列由左至右分別為</a:t>
            </a:r>
            <a:br>
              <a:rPr lang="zh-TW" altLang="en-US" sz="2400" dirty="0"/>
            </a:br>
            <a:r>
              <a:rPr lang="zh-TW" altLang="en-US" sz="2400" b="1" dirty="0">
                <a:solidFill>
                  <a:srgbClr val="CC0000"/>
                </a:solidFill>
              </a:rPr>
              <a:t>群組管理 個人中心</a:t>
            </a:r>
            <a:endParaRPr lang="en-US" altLang="zh-TW" sz="2400" b="1" dirty="0">
              <a:solidFill>
                <a:srgbClr val="CC0000"/>
              </a:solidFill>
            </a:endParaRPr>
          </a:p>
          <a:p>
            <a:r>
              <a:rPr lang="zh-TW" altLang="en-US" sz="2400" b="1" dirty="0">
                <a:solidFill>
                  <a:srgbClr val="C00000"/>
                </a:solidFill>
              </a:rPr>
              <a:t>中央的表格 </a:t>
            </a:r>
            <a:r>
              <a:rPr lang="zh-TW" altLang="en-US" sz="2400" dirty="0"/>
              <a:t>則可以檢視未來製作的景點內容</a:t>
            </a:r>
            <a:endParaRPr lang="en-US" altLang="zh-TW" sz="2400" dirty="0"/>
          </a:p>
          <a:p>
            <a:r>
              <a:rPr lang="zh-TW" altLang="en-US" sz="2400" dirty="0"/>
              <a:t>頁面下方工具列由左至右分別為</a:t>
            </a:r>
            <a:br>
              <a:rPr lang="en-US" altLang="zh-TW" sz="2400" dirty="0"/>
            </a:br>
            <a:r>
              <a:rPr lang="zh-TW" altLang="en-US" sz="2400" b="1" dirty="0">
                <a:solidFill>
                  <a:srgbClr val="C00000"/>
                </a:solidFill>
              </a:rPr>
              <a:t>製作圖片景點 製作聲音景點 製作影片景點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3" y="1626575"/>
            <a:ext cx="1995652" cy="35496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205026" y="1693679"/>
            <a:ext cx="1944000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205026" y="4918889"/>
            <a:ext cx="1944000" cy="2431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196095">
            <a:off x="2565043" y="2727736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5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656" y="98823"/>
            <a:ext cx="7498080" cy="850106"/>
          </a:xfrm>
        </p:spPr>
        <p:txBody>
          <a:bodyPr>
            <a:normAutofit/>
          </a:bodyPr>
          <a:lstStyle/>
          <a:p>
            <a:r>
              <a:rPr lang="zh-TW" altLang="en-US" dirty="0"/>
              <a:t>用戶登入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從右上角的 個人中心 進入</a:t>
            </a:r>
            <a:endParaRPr lang="en-US" altLang="zh-TW" sz="2400" dirty="0"/>
          </a:p>
          <a:p>
            <a:r>
              <a:rPr lang="zh-TW" altLang="en-US" sz="2400" dirty="0"/>
              <a:t>可以在此頁面進行 </a:t>
            </a:r>
            <a:r>
              <a:rPr lang="zh-TW" altLang="en-US" sz="2400" b="1" dirty="0">
                <a:solidFill>
                  <a:srgbClr val="C00000"/>
                </a:solidFill>
              </a:rPr>
              <a:t>登入</a:t>
            </a:r>
            <a:r>
              <a:rPr lang="zh-TW" altLang="en-US" sz="2400" dirty="0"/>
              <a:t>，或是查看更多訊息</a:t>
            </a:r>
            <a:endParaRPr lang="en-US" altLang="zh-TW" sz="2400" dirty="0"/>
          </a:p>
          <a:p>
            <a:r>
              <a:rPr lang="zh-TW" altLang="en-US" sz="2400" dirty="0"/>
              <a:t>可以從 </a:t>
            </a:r>
            <a:r>
              <a:rPr lang="zh-TW" altLang="en-US" sz="2400" b="1" dirty="0">
                <a:solidFill>
                  <a:srgbClr val="C00000"/>
                </a:solidFill>
              </a:rPr>
              <a:t>更多</a:t>
            </a:r>
            <a:r>
              <a:rPr lang="en-US" altLang="zh-TW" sz="2400" b="1" dirty="0">
                <a:solidFill>
                  <a:srgbClr val="C00000"/>
                </a:solidFill>
              </a:rPr>
              <a:t>… </a:t>
            </a:r>
            <a:r>
              <a:rPr lang="zh-TW" altLang="en-US" sz="2400" dirty="0"/>
              <a:t>檢視官方網頁更多的訊息</a:t>
            </a:r>
            <a:endParaRPr lang="en-US" altLang="zh-TW" sz="2400" dirty="0"/>
          </a:p>
          <a:p>
            <a:r>
              <a:rPr lang="zh-TW" altLang="en-US" sz="2400" dirty="0"/>
              <a:t>也能從</a:t>
            </a:r>
            <a:r>
              <a:rPr lang="zh-TW" altLang="en-US" sz="2400" dirty="0">
                <a:solidFill>
                  <a:srgbClr val="595959"/>
                </a:solidFill>
              </a:rPr>
              <a:t> </a:t>
            </a:r>
            <a:r>
              <a:rPr lang="zh-TW" altLang="en-US" sz="2400" b="1" dirty="0">
                <a:solidFill>
                  <a:srgbClr val="C00000"/>
                </a:solidFill>
              </a:rPr>
              <a:t>使用說明中 </a:t>
            </a:r>
            <a:r>
              <a:rPr lang="zh-TW" altLang="en-US" sz="2400" dirty="0"/>
              <a:t>查看關於這個</a:t>
            </a:r>
            <a:r>
              <a:rPr lang="en-US" altLang="zh-TW" sz="2400" dirty="0"/>
              <a:t>APP</a:t>
            </a:r>
            <a:r>
              <a:rPr lang="zh-TW" altLang="en-US" sz="2400" dirty="0"/>
              <a:t>更詳盡的用法</a:t>
            </a:r>
            <a:endParaRPr lang="en-US" altLang="zh-TW" sz="2400" dirty="0"/>
          </a:p>
          <a:p>
            <a:r>
              <a:rPr lang="zh-TW" altLang="en-US" sz="2400" dirty="0"/>
              <a:t>從</a:t>
            </a:r>
            <a:r>
              <a:rPr lang="zh-TW" altLang="en-US" sz="2400" dirty="0">
                <a:solidFill>
                  <a:srgbClr val="595959"/>
                </a:solidFill>
              </a:rPr>
              <a:t> </a:t>
            </a:r>
            <a:r>
              <a:rPr lang="zh-TW" altLang="en-US" sz="2400" b="1" dirty="0">
                <a:solidFill>
                  <a:srgbClr val="C00000"/>
                </a:solidFill>
              </a:rPr>
              <a:t>切換景點歸屬 </a:t>
            </a:r>
            <a:r>
              <a:rPr lang="zh-TW" altLang="en-US" sz="2400" dirty="0"/>
              <a:t>切換想將景點歸屬的網站</a:t>
            </a:r>
            <a:r>
              <a:rPr lang="en-US" altLang="zh-TW" sz="2400" dirty="0"/>
              <a:t>-</a:t>
            </a:r>
            <a:r>
              <a:rPr lang="zh-TW" altLang="en-US" sz="2400" dirty="0"/>
              <a:t>選擇 </a:t>
            </a:r>
            <a:r>
              <a:rPr lang="en-US" altLang="zh-TW" sz="2400" b="1" dirty="0">
                <a:solidFill>
                  <a:srgbClr val="C00000"/>
                </a:solidFill>
              </a:rPr>
              <a:t>DEH </a:t>
            </a:r>
            <a:r>
              <a:rPr lang="zh-TW" altLang="en-US" sz="2400" b="1" dirty="0">
                <a:solidFill>
                  <a:srgbClr val="C00000"/>
                </a:solidFill>
              </a:rPr>
              <a:t>文史脈流</a:t>
            </a:r>
            <a:endParaRPr lang="en-US" altLang="zh-TW" sz="2400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3" y="1626575"/>
            <a:ext cx="1995652" cy="35496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79083" y="1626575"/>
            <a:ext cx="1995652" cy="3549600"/>
            <a:chOff x="1524141" y="769325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1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521967" y="1892595"/>
              <a:ext cx="384266" cy="18429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297173" y="4848004"/>
            <a:ext cx="1750828" cy="170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3" y="162657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2108" y="97499"/>
            <a:ext cx="7498080" cy="1027245"/>
          </a:xfrm>
        </p:spPr>
        <p:txBody>
          <a:bodyPr>
            <a:normAutofit/>
          </a:bodyPr>
          <a:lstStyle/>
          <a:p>
            <a:r>
              <a:rPr lang="zh-TW" altLang="en-US" dirty="0"/>
              <a:t>製作圖片景點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從主畫面左下方點擊 </a:t>
            </a:r>
            <a:r>
              <a:rPr lang="zh-TW" altLang="en-US" sz="2400" b="1" dirty="0">
                <a:solidFill>
                  <a:srgbClr val="C00000"/>
                </a:solidFill>
              </a:rPr>
              <a:t>圖片按鈕</a:t>
            </a:r>
            <a:r>
              <a:rPr lang="zh-TW" altLang="en-US" sz="2400" dirty="0"/>
              <a:t> 可進入圖片景點的製作頁面</a:t>
            </a:r>
            <a:endParaRPr lang="en-US" altLang="zh-TW" sz="2400" dirty="0"/>
          </a:p>
          <a:p>
            <a:r>
              <a:rPr lang="zh-TW" altLang="en-US" sz="2400" dirty="0"/>
              <a:t>在圖片景點的頁面可以用左下角的 </a:t>
            </a:r>
            <a:r>
              <a:rPr lang="zh-TW" altLang="en-US" sz="2400" b="1" dirty="0">
                <a:solidFill>
                  <a:srgbClr val="C00000"/>
                </a:solidFill>
              </a:rPr>
              <a:t>定位按鈕</a:t>
            </a:r>
            <a:r>
              <a:rPr lang="zh-TW" altLang="en-US" sz="2400" dirty="0"/>
              <a:t> 取得目前所在的經緯度資訊</a:t>
            </a:r>
            <a:endParaRPr lang="en-US" altLang="zh-TW" sz="2400" dirty="0"/>
          </a:p>
          <a:p>
            <a:r>
              <a:rPr lang="zh-TW" altLang="en-US" sz="2400" dirty="0"/>
              <a:t>接著可使用中央下方 </a:t>
            </a:r>
            <a:r>
              <a:rPr lang="zh-TW" altLang="en-US" sz="2400" b="1" dirty="0">
                <a:solidFill>
                  <a:srgbClr val="C00000"/>
                </a:solidFill>
              </a:rPr>
              <a:t>加入圖片以及加入解說 </a:t>
            </a:r>
            <a:r>
              <a:rPr lang="zh-TW" altLang="en-US" sz="2400" dirty="0"/>
              <a:t>的功能，為景點加入多媒體資料</a:t>
            </a:r>
            <a:endParaRPr lang="en-US" altLang="zh-TW" sz="2400" dirty="0"/>
          </a:p>
          <a:p>
            <a:r>
              <a:rPr lang="zh-TW" altLang="en-US" sz="2400" dirty="0"/>
              <a:t>最後一切填妥後，可用右下角的 </a:t>
            </a:r>
            <a:r>
              <a:rPr lang="zh-TW" altLang="en-US" sz="2400" b="1" dirty="0">
                <a:solidFill>
                  <a:srgbClr val="C00000"/>
                </a:solidFill>
              </a:rPr>
              <a:t>儲存按鈕</a:t>
            </a:r>
            <a:r>
              <a:rPr lang="zh-TW" altLang="en-US" sz="2400" dirty="0"/>
              <a:t>，完成暫存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80800" y="1626575"/>
            <a:ext cx="1995652" cy="3549600"/>
            <a:chOff x="1180800" y="769325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1489364" y="4061638"/>
              <a:ext cx="325581" cy="2431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71" y="1626575"/>
            <a:ext cx="1995652" cy="35496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232456" y="4933064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26558" y="4933064"/>
            <a:ext cx="898279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885078" y="4933064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7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130622"/>
            <a:ext cx="7498080" cy="850106"/>
          </a:xfrm>
        </p:spPr>
        <p:txBody>
          <a:bodyPr>
            <a:normAutofit/>
          </a:bodyPr>
          <a:lstStyle/>
          <a:p>
            <a:r>
              <a:rPr lang="zh-TW" altLang="en-US" dirty="0"/>
              <a:t>製作聲音景點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33688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從主畫面左下方點擊 </a:t>
            </a:r>
            <a:r>
              <a:rPr lang="zh-TW" altLang="en-US" sz="2000" b="1" dirty="0">
                <a:solidFill>
                  <a:srgbClr val="C00000"/>
                </a:solidFill>
              </a:rPr>
              <a:t>聲音按鈕</a:t>
            </a:r>
            <a:r>
              <a:rPr lang="zh-TW" altLang="en-US" sz="2000" dirty="0"/>
              <a:t> 可進入聲音景點的製作頁面</a:t>
            </a:r>
            <a:endParaRPr lang="en-US" altLang="zh-TW" sz="2000" dirty="0"/>
          </a:p>
          <a:p>
            <a:r>
              <a:rPr lang="zh-TW" altLang="en-US" sz="2000" dirty="0"/>
              <a:t>在圖片景點的頁面可以用左下角的 </a:t>
            </a:r>
            <a:r>
              <a:rPr lang="zh-TW" altLang="en-US" sz="2000" b="1" dirty="0">
                <a:solidFill>
                  <a:srgbClr val="C00000"/>
                </a:solidFill>
              </a:rPr>
              <a:t>定位按鈕</a:t>
            </a:r>
            <a:r>
              <a:rPr lang="zh-TW" altLang="en-US" sz="2000" dirty="0"/>
              <a:t> 取得目前所在的經緯度資訊</a:t>
            </a:r>
            <a:endParaRPr lang="en-US" altLang="zh-TW" sz="2000" dirty="0"/>
          </a:p>
          <a:p>
            <a:r>
              <a:rPr lang="zh-TW" altLang="en-US" sz="2000" dirty="0"/>
              <a:t>接著可使用中央下方 </a:t>
            </a:r>
            <a:r>
              <a:rPr lang="zh-TW" altLang="en-US" sz="2000" b="1" dirty="0">
                <a:solidFill>
                  <a:srgbClr val="C00000"/>
                </a:solidFill>
              </a:rPr>
              <a:t>加入聲音以及加入解說 </a:t>
            </a:r>
            <a:r>
              <a:rPr lang="zh-TW" altLang="en-US" sz="2000" dirty="0"/>
              <a:t>的功能，為景點加入多媒體資料</a:t>
            </a:r>
            <a:endParaRPr lang="en-US" altLang="zh-TW" sz="2000" dirty="0"/>
          </a:p>
          <a:p>
            <a:r>
              <a:rPr lang="zh-TW" altLang="en-US" sz="2000" dirty="0"/>
              <a:t>最後一切填妥後，可用右下角的 </a:t>
            </a:r>
            <a:r>
              <a:rPr lang="zh-TW" altLang="en-US" sz="2000" b="1" dirty="0">
                <a:solidFill>
                  <a:srgbClr val="C00000"/>
                </a:solidFill>
              </a:rPr>
              <a:t>儲存按鈕</a:t>
            </a:r>
            <a:r>
              <a:rPr lang="zh-TW" altLang="en-US" sz="2000" dirty="0"/>
              <a:t>，完成暫存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1627650"/>
            <a:ext cx="1995652" cy="35496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015836" y="4912368"/>
            <a:ext cx="325581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1627650"/>
            <a:ext cx="1995652" cy="35496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238354" y="4925541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32457" y="4925541"/>
            <a:ext cx="898279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2890978" y="4925541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91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2576" y="980728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116632"/>
            <a:ext cx="7498080" cy="648072"/>
          </a:xfrm>
        </p:spPr>
        <p:txBody>
          <a:bodyPr>
            <a:normAutofit/>
          </a:bodyPr>
          <a:lstStyle/>
          <a:p>
            <a:r>
              <a:rPr lang="zh-TW" altLang="en-US" dirty="0"/>
              <a:t>製作影片景點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3513797" y="1417638"/>
            <a:ext cx="5400000" cy="4800600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從主畫面左下方點擊 </a:t>
            </a:r>
            <a:r>
              <a:rPr lang="zh-TW" altLang="en-US" sz="2400" b="1" dirty="0">
                <a:solidFill>
                  <a:srgbClr val="C00000"/>
                </a:solidFill>
              </a:rPr>
              <a:t>影片按鈕</a:t>
            </a:r>
            <a:r>
              <a:rPr lang="zh-TW" altLang="en-US" sz="2400" dirty="0"/>
              <a:t> 可進入影片景點的製作頁面</a:t>
            </a:r>
            <a:endParaRPr lang="en-US" altLang="zh-TW" sz="2400" dirty="0"/>
          </a:p>
          <a:p>
            <a:r>
              <a:rPr lang="zh-TW" altLang="en-US" sz="2400" dirty="0"/>
              <a:t>在圖片景點的頁面可以用左下角的 </a:t>
            </a:r>
            <a:r>
              <a:rPr lang="zh-TW" altLang="en-US" sz="2400" b="1" dirty="0">
                <a:solidFill>
                  <a:srgbClr val="C00000"/>
                </a:solidFill>
              </a:rPr>
              <a:t>定位按鈕</a:t>
            </a:r>
            <a:r>
              <a:rPr lang="zh-TW" altLang="en-US" sz="2400" dirty="0"/>
              <a:t> 取得目前所在的經緯度資訊</a:t>
            </a:r>
            <a:endParaRPr lang="en-US" altLang="zh-TW" sz="2400" dirty="0"/>
          </a:p>
          <a:p>
            <a:r>
              <a:rPr lang="zh-TW" altLang="en-US" sz="2400" dirty="0"/>
              <a:t>接著可使用中央下方 </a:t>
            </a:r>
            <a:r>
              <a:rPr lang="zh-TW" altLang="en-US" sz="2400" b="1" dirty="0">
                <a:solidFill>
                  <a:srgbClr val="C00000"/>
                </a:solidFill>
              </a:rPr>
              <a:t>加入影片以及加入解說 </a:t>
            </a:r>
            <a:r>
              <a:rPr lang="zh-TW" altLang="en-US" sz="2400" dirty="0"/>
              <a:t>的功能，為景點加入多媒體資料</a:t>
            </a:r>
            <a:endParaRPr lang="en-US" altLang="zh-TW" sz="2400" dirty="0"/>
          </a:p>
          <a:p>
            <a:r>
              <a:rPr lang="zh-TW" altLang="en-US" sz="2400" dirty="0"/>
              <a:t>最後一切填妥後，可用右下角的 </a:t>
            </a:r>
            <a:r>
              <a:rPr lang="zh-TW" altLang="en-US" sz="2400" b="1" dirty="0">
                <a:solidFill>
                  <a:srgbClr val="C00000"/>
                </a:solidFill>
              </a:rPr>
              <a:t>儲存按鈕</a:t>
            </a:r>
            <a:r>
              <a:rPr lang="zh-TW" altLang="en-US" sz="2400" dirty="0"/>
              <a:t>，完成暫存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80800" y="1627650"/>
            <a:ext cx="1995652" cy="3549600"/>
            <a:chOff x="1180800" y="770400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542307" y="4058769"/>
              <a:ext cx="325581" cy="2431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1627650"/>
            <a:ext cx="1995652" cy="354960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236218" y="4934139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730321" y="4934139"/>
            <a:ext cx="898279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888842" y="4934139"/>
            <a:ext cx="235527" cy="243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09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yotrew201315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yotrew201315</Template>
  <TotalTime>2407</TotalTime>
  <Words>676</Words>
  <Application>Microsoft Office PowerPoint</Application>
  <PresentationFormat>如螢幕大小 (4:3)</PresentationFormat>
  <Paragraphs>66</Paragraphs>
  <Slides>12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4" baseType="lpstr">
      <vt:lpstr>微軟正黑體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yotrew201315</vt:lpstr>
      <vt:lpstr>Office 佈景主題</vt:lpstr>
      <vt:lpstr>PhotoImpact</vt:lpstr>
      <vt:lpstr>Android DEH Make II</vt:lpstr>
      <vt:lpstr>Android DEH Make II 快速上手</vt:lpstr>
      <vt:lpstr>PowerPoint 簡報</vt:lpstr>
      <vt:lpstr>iOS DEH Make II</vt:lpstr>
      <vt:lpstr>主畫面配置</vt:lpstr>
      <vt:lpstr>用戶登入</vt:lpstr>
      <vt:lpstr>製作圖片景點</vt:lpstr>
      <vt:lpstr>製作聲音景點</vt:lpstr>
      <vt:lpstr>製作影片景點</vt:lpstr>
      <vt:lpstr>上傳景點</vt:lpstr>
      <vt:lpstr>群組功能-建立/編輯群組</vt:lpstr>
      <vt:lpstr>群組功能-申請/訊息管理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 Meeting</dc:title>
  <dc:creator>yotrew</dc:creator>
  <cp:lastModifiedBy>余政遠</cp:lastModifiedBy>
  <cp:revision>189</cp:revision>
  <cp:lastPrinted>2014-07-10T07:12:10Z</cp:lastPrinted>
  <dcterms:created xsi:type="dcterms:W3CDTF">2013-11-25T15:06:50Z</dcterms:created>
  <dcterms:modified xsi:type="dcterms:W3CDTF">2019-03-12T02:34:03Z</dcterms:modified>
</cp:coreProperties>
</file>